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06"/>
  </p:notesMasterIdLst>
  <p:handoutMasterIdLst>
    <p:handoutMasterId r:id="rId107"/>
  </p:handoutMasterIdLst>
  <p:sldIdLst>
    <p:sldId id="325" r:id="rId3"/>
    <p:sldId id="886" r:id="rId4"/>
    <p:sldId id="1275" r:id="rId5"/>
    <p:sldId id="328" r:id="rId6"/>
    <p:sldId id="887" r:id="rId7"/>
    <p:sldId id="1285" r:id="rId8"/>
    <p:sldId id="309" r:id="rId9"/>
    <p:sldId id="1059" r:id="rId10"/>
    <p:sldId id="1253" r:id="rId11"/>
    <p:sldId id="1254" r:id="rId12"/>
    <p:sldId id="1387" r:id="rId13"/>
    <p:sldId id="1126" r:id="rId14"/>
    <p:sldId id="513" r:id="rId15"/>
    <p:sldId id="900" r:id="rId16"/>
    <p:sldId id="1288" r:id="rId17"/>
    <p:sldId id="1388" r:id="rId18"/>
    <p:sldId id="1255" r:id="rId19"/>
    <p:sldId id="1256" r:id="rId20"/>
    <p:sldId id="1289" r:id="rId21"/>
    <p:sldId id="1290" r:id="rId22"/>
    <p:sldId id="1291" r:id="rId23"/>
    <p:sldId id="1299" r:id="rId24"/>
    <p:sldId id="1292" r:id="rId25"/>
    <p:sldId id="1300" r:id="rId26"/>
    <p:sldId id="1301" r:id="rId27"/>
    <p:sldId id="1293" r:id="rId28"/>
    <p:sldId id="1303" r:id="rId29"/>
    <p:sldId id="1304" r:id="rId30"/>
    <p:sldId id="1294" r:id="rId31"/>
    <p:sldId id="1306" r:id="rId32"/>
    <p:sldId id="1307" r:id="rId33"/>
    <p:sldId id="1295" r:id="rId34"/>
    <p:sldId id="1393" r:id="rId35"/>
    <p:sldId id="1390" r:id="rId36"/>
    <p:sldId id="1311" r:id="rId37"/>
    <p:sldId id="1296" r:id="rId38"/>
    <p:sldId id="1298" r:id="rId39"/>
    <p:sldId id="1297" r:id="rId40"/>
    <p:sldId id="1312" r:id="rId41"/>
    <p:sldId id="1394" r:id="rId42"/>
    <p:sldId id="1395" r:id="rId43"/>
    <p:sldId id="1314" r:id="rId44"/>
    <p:sldId id="1315" r:id="rId45"/>
    <p:sldId id="1316" r:id="rId46"/>
    <p:sldId id="1391" r:id="rId47"/>
    <p:sldId id="1093" r:id="rId48"/>
    <p:sldId id="1321" r:id="rId49"/>
    <p:sldId id="1317" r:id="rId50"/>
    <p:sldId id="1320" r:id="rId51"/>
    <p:sldId id="1323" r:id="rId52"/>
    <p:sldId id="1324" r:id="rId53"/>
    <p:sldId id="1325" r:id="rId54"/>
    <p:sldId id="1326" r:id="rId55"/>
    <p:sldId id="1327" r:id="rId56"/>
    <p:sldId id="1392" r:id="rId57"/>
    <p:sldId id="1330" r:id="rId58"/>
    <p:sldId id="1332" r:id="rId59"/>
    <p:sldId id="1333" r:id="rId60"/>
    <p:sldId id="1334" r:id="rId61"/>
    <p:sldId id="1336" r:id="rId62"/>
    <p:sldId id="1338" r:id="rId63"/>
    <p:sldId id="938" r:id="rId64"/>
    <p:sldId id="1068" r:id="rId65"/>
    <p:sldId id="1111" r:id="rId66"/>
    <p:sldId id="1339" r:id="rId67"/>
    <p:sldId id="1144" r:id="rId68"/>
    <p:sldId id="1340" r:id="rId69"/>
    <p:sldId id="1341" r:id="rId70"/>
    <p:sldId id="1258" r:id="rId71"/>
    <p:sldId id="1342" r:id="rId72"/>
    <p:sldId id="1345" r:id="rId73"/>
    <p:sldId id="1343" r:id="rId74"/>
    <p:sldId id="1346" r:id="rId75"/>
    <p:sldId id="1348" r:id="rId76"/>
    <p:sldId id="1349" r:id="rId77"/>
    <p:sldId id="1351" r:id="rId78"/>
    <p:sldId id="1352" r:id="rId79"/>
    <p:sldId id="1389" r:id="rId80"/>
    <p:sldId id="1353" r:id="rId81"/>
    <p:sldId id="1354" r:id="rId82"/>
    <p:sldId id="1356" r:id="rId83"/>
    <p:sldId id="1386" r:id="rId84"/>
    <p:sldId id="1358" r:id="rId85"/>
    <p:sldId id="1359" r:id="rId86"/>
    <p:sldId id="1362" r:id="rId87"/>
    <p:sldId id="1361" r:id="rId88"/>
    <p:sldId id="1366" r:id="rId89"/>
    <p:sldId id="1363" r:id="rId90"/>
    <p:sldId id="1365" r:id="rId91"/>
    <p:sldId id="1369" r:id="rId92"/>
    <p:sldId id="1371" r:id="rId93"/>
    <p:sldId id="1372" r:id="rId94"/>
    <p:sldId id="1374" r:id="rId95"/>
    <p:sldId id="1377" r:id="rId96"/>
    <p:sldId id="1378" r:id="rId97"/>
    <p:sldId id="1375" r:id="rId98"/>
    <p:sldId id="1380" r:id="rId99"/>
    <p:sldId id="1379" r:id="rId100"/>
    <p:sldId id="1381" r:id="rId101"/>
    <p:sldId id="1383" r:id="rId102"/>
    <p:sldId id="1385" r:id="rId103"/>
    <p:sldId id="1252" r:id="rId104"/>
    <p:sldId id="326" r:id="rId105"/>
  </p:sldIdLst>
  <p:sldSz cx="12190413" cy="6859588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937">
          <p15:clr>
            <a:srgbClr val="A4A3A4"/>
          </p15:clr>
        </p15:guide>
        <p15:guide id="3" pos="65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rd" initials="W用" lastIdx="1" clrIdx="0"/>
  <p:cmAuthor id="2" name="tk" initials="tk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9B2"/>
    <a:srgbClr val="595959"/>
    <a:srgbClr val="1369B3"/>
    <a:srgbClr val="B2B2B2"/>
    <a:srgbClr val="FF0000"/>
    <a:srgbClr val="F2F2F2"/>
    <a:srgbClr val="FFFFFF"/>
    <a:srgbClr val="EBAD13"/>
    <a:srgbClr val="BBBBB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89369" autoAdjust="0"/>
  </p:normalViewPr>
  <p:slideViewPr>
    <p:cSldViewPr>
      <p:cViewPr varScale="1">
        <p:scale>
          <a:sx n="112" d="100"/>
          <a:sy n="112" d="100"/>
        </p:scale>
        <p:origin x="186" y="108"/>
      </p:cViewPr>
      <p:guideLst>
        <p:guide orient="horz" pos="1480"/>
        <p:guide pos="937"/>
        <p:guide pos="6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commentAuthors" Target="commentAuthor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这张图是否正确？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15" y="390618"/>
            <a:ext cx="520428" cy="274702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305731" y="6526138"/>
            <a:ext cx="290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yx.ityxb.com</a:t>
            </a:r>
            <a:endParaRPr lang="zh-CN" altLang="en-US" sz="12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0703717" y="6794446"/>
            <a:ext cx="1486695" cy="84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294845"/>
            <a:ext cx="2595061" cy="4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90" y="5045086"/>
            <a:ext cx="3952633" cy="61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寄语(1)"/>
          <p:cNvPicPr>
            <a:picLocks noChangeAspect="1"/>
          </p:cNvPicPr>
          <p:nvPr userDrawn="1"/>
        </p:nvPicPr>
        <p:blipFill>
          <a:blip r:embed="rId2"/>
          <a:srcRect l="114" t="60287" r="-114" b="572"/>
          <a:stretch>
            <a:fillRect/>
          </a:stretch>
        </p:blipFill>
        <p:spPr>
          <a:xfrm>
            <a:off x="2480310" y="2508250"/>
            <a:ext cx="7532370" cy="16579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98" y="3789834"/>
            <a:ext cx="3952633" cy="61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2037285" y="2637706"/>
            <a:ext cx="8657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第</a:t>
            </a:r>
            <a:r>
              <a:rPr lang="en-US" altLang="zh-CN" sz="5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6</a:t>
            </a:r>
            <a:r>
              <a:rPr lang="zh-CN" altLang="en-US" sz="5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章 </a:t>
            </a:r>
            <a:r>
              <a:rPr lang="en-US" altLang="zh-CN" sz="5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DOM</a:t>
            </a:r>
            <a:r>
              <a:rPr lang="zh-CN" altLang="en-US" sz="5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（上）</a:t>
            </a:r>
            <a:endParaRPr lang="en-US" altLang="zh-CN" sz="5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718942" y="3861842"/>
            <a:ext cx="6336704" cy="43053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《JavaScript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前端开发案例教程（第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版）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9400" y="1197546"/>
            <a:ext cx="104983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手机操作系统提供了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摄像头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API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，手机应用通过摄像头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API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就可以获得访问摄像头的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功能。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什么是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API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？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应用程序编程接口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Application Programming Interface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API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）是软件系统预先定义的接口，用于软件系统不同组成部分的衔接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。每一种开发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语言都有自己的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API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Web API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动手实践：显示和隐藏密码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8260" y="4293892"/>
            <a:ext cx="2349202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隐藏密码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效果图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68130" y="4293892"/>
            <a:ext cx="22240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显示密码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效果图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050" name="Picture 2" descr="}U6UNJYLC(OHEW@UPTO_%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"/>
          <a:stretch>
            <a:fillRect/>
          </a:stretch>
        </p:blipFill>
        <p:spPr bwMode="auto">
          <a:xfrm>
            <a:off x="2515897" y="3501802"/>
            <a:ext cx="2931237" cy="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XU@S[[1B)0%`X_(HM3P5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3501801"/>
            <a:ext cx="2904762" cy="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982638" y="1046684"/>
            <a:ext cx="10801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案例需求：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两张不同状态的“眼睛”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图片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充当按钮功能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图片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中“眼睛”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睁开时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密码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显示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闭合时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密码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隐藏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默认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情况下，输入的密码是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隐藏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的，对应闭合状态的“眼睛”。</a:t>
            </a: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对角圆角 6"/>
          <p:cNvSpPr/>
          <p:nvPr/>
        </p:nvSpPr>
        <p:spPr>
          <a:xfrm>
            <a:off x="4655046" y="2205658"/>
            <a:ext cx="6768752" cy="2952328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76198" y="1775018"/>
            <a:ext cx="5369747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案例实现思路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98348" y="2769312"/>
            <a:ext cx="6525449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img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等元素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搭建密码结构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操作元素的属性，通过更改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完成密码框和文本框的切换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，并切换对应的“眼睛”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7" y="1421861"/>
            <a:ext cx="3715858" cy="4006159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动手实践：显示和隐藏密码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本章小结</a:t>
            </a:r>
          </a:p>
        </p:txBody>
      </p:sp>
      <p:sp>
        <p:nvSpPr>
          <p:cNvPr id="5" name="圆角矩形 26"/>
          <p:cNvSpPr/>
          <p:nvPr/>
        </p:nvSpPr>
        <p:spPr>
          <a:xfrm>
            <a:off x="1198880" y="1810385"/>
            <a:ext cx="9794240" cy="2915553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8" name="TextBox 38"/>
          <p:cNvSpPr txBox="1"/>
          <p:nvPr/>
        </p:nvSpPr>
        <p:spPr>
          <a:xfrm>
            <a:off x="1595500" y="2597170"/>
            <a:ext cx="90010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首先介绍了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Web API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的相关概念，然后讲解了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获取元素的方式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事件基础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，以及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元素内容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样式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属性的操作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。通过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本章的学习，读者应能够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熟悉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DOM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相关概念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，能够利用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编程完成一些基本的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页面交互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2023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11" name="椭圆 10"/>
          <p:cNvSpPr/>
          <p:nvPr/>
        </p:nvSpPr>
        <p:spPr>
          <a:xfrm>
            <a:off x="513905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</a:t>
            </a:r>
          </a:p>
        </p:txBody>
      </p:sp>
      <p:sp>
        <p:nvSpPr>
          <p:cNvPr id="12" name="椭圆 11"/>
          <p:cNvSpPr/>
          <p:nvPr/>
        </p:nvSpPr>
        <p:spPr>
          <a:xfrm>
            <a:off x="585787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13" name="椭圆 12"/>
          <p:cNvSpPr/>
          <p:nvPr/>
        </p:nvSpPr>
        <p:spPr>
          <a:xfrm>
            <a:off x="657669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68400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中的作用是什么？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Web API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54645" y="1300326"/>
            <a:ext cx="104198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Web API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是指在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Web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开发中用到的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API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语言中，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Web API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被封装成了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，用来帮助开发者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实现某种功能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。开发人员无须访问对象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源代码，也无须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理解对象内部工作机制和细节，只需掌握对象的属性和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方法具体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如何使用即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例如，在前面的开发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中，经常使用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。这里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就是一个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Web API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，用于操作控制台，它的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log()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用于在控制台输出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信息。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Web API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zh-CN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DOM</a:t>
            </a:r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简介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en-US" altLang="zh-CN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DOM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的概念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能够说出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DOM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中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文档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、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元素和节点的关系</a:t>
            </a:r>
            <a:endParaRPr lang="zh-CN" altLang="en-US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DOM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4899447" y="2133650"/>
            <a:ext cx="5040312" cy="3176962"/>
            <a:chOff x="3403599" y="2421469"/>
            <a:chExt cx="5040490" cy="2726268"/>
          </a:xfrm>
        </p:grpSpPr>
        <p:sp>
          <p:nvSpPr>
            <p:cNvPr id="9" name="圆角矩形标注 11"/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19142" y="2731943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文档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对象模型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 Object Model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）是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W3C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组织制定的用于处理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文档和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XML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文档的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编程接口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DOM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054646" y="1053530"/>
            <a:ext cx="1044116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可完成元素获取以及元素内容、属性和样式的操作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实际开发中，许多带有交互效果的页面，如改变盒子的大小、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Tab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栏的切换、购物车功能等，都离不开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DOM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</a:p>
        </p:txBody>
      </p:sp>
      <p:pic>
        <p:nvPicPr>
          <p:cNvPr id="2050" name="Picture 2" descr="6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4659313"/>
            <a:ext cx="4743450" cy="125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6-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3164604"/>
            <a:ext cx="47434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391350" y="2637706"/>
          <a:ext cx="2016224" cy="354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" name="Visio" r:id="rId5" imgW="2794000" imgH="4902200" progId="Visio.Drawing.11">
                  <p:embed/>
                </p:oleObj>
              </mc:Choice>
              <mc:Fallback>
                <p:oleObj name="Visio" r:id="rId5" imgW="2794000" imgH="49022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350" y="2637706"/>
                        <a:ext cx="2016224" cy="3544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690386" y="6114725"/>
            <a:ext cx="1418152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购物车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66814" y="5932397"/>
            <a:ext cx="17281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Tab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栏的切换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054646" y="1125538"/>
            <a:ext cx="101531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将整个文档视为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树形结构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，这个结构被称为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文档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: 对角圆角 4"/>
          <p:cNvSpPr/>
          <p:nvPr/>
        </p:nvSpPr>
        <p:spPr>
          <a:xfrm>
            <a:off x="2134766" y="2205658"/>
            <a:ext cx="7776864" cy="3384376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29027" y="1917626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中基本名词解释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5785" y="2783170"/>
            <a:ext cx="67108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）：一个页面就是一个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element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）：页面中的所有标签都是元素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：页面中所有的内容在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文档树中都是节点（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如元素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节点、文本节点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、注释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节点等）。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DOM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054646" y="1053530"/>
            <a:ext cx="101531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简单的文档树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DOM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134766" y="1553154"/>
          <a:ext cx="7560840" cy="358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" name="Visio" r:id="rId4" imgW="7621905" imgH="3616960" progId="Visio.DrawingConvertable.15">
                  <p:embed/>
                </p:oleObj>
              </mc:Choice>
              <mc:Fallback>
                <p:oleObj name="Visio" r:id="rId4" imgW="7621905" imgH="3616960" progId="Visio.DrawingConvertable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766" y="1553154"/>
                        <a:ext cx="7560840" cy="3588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获取元素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280141" y="2065410"/>
            <a:ext cx="9721080" cy="688075"/>
            <a:chOff x="978872" y="1800500"/>
            <a:chExt cx="5471124" cy="515937"/>
          </a:xfrm>
        </p:grpSpPr>
        <p:sp>
          <p:nvSpPr>
            <p:cNvPr id="81" name="Pentagon 3"/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Web AP</a:t>
              </a:r>
              <a:r>
                <a:rPr lang="en-US" altLang="zh-CN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I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概念，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能够说出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Web API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的作用</a:t>
              </a:r>
            </a:p>
          </p:txBody>
        </p:sp>
        <p:sp>
          <p:nvSpPr>
            <p:cNvPr id="8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276582" y="3035633"/>
            <a:ext cx="9709797" cy="685961"/>
            <a:chOff x="978872" y="2570436"/>
            <a:chExt cx="5437064" cy="514351"/>
          </a:xfrm>
        </p:grpSpPr>
        <p:sp>
          <p:nvSpPr>
            <p:cNvPr id="84" name="Pentagon 5"/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什么是</a:t>
              </a:r>
              <a:r>
                <a:rPr lang="en-US" altLang="zh-CN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D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OM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能够说出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DOM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中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文档、元素和节点的关系</a:t>
              </a:r>
            </a:p>
          </p:txBody>
        </p:sp>
        <p:sp>
          <p:nvSpPr>
            <p:cNvPr id="8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270670" y="4003741"/>
            <a:ext cx="9698457" cy="688077"/>
            <a:chOff x="978872" y="3338787"/>
            <a:chExt cx="5437064" cy="515938"/>
          </a:xfrm>
        </p:grpSpPr>
        <p:sp>
          <p:nvSpPr>
            <p:cNvPr id="8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多种获取元素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的方法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能够根据不同场景选择合适的方法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获取元素</a:t>
              </a:r>
            </a:p>
          </p:txBody>
        </p:sp>
        <p:sp>
          <p:nvSpPr>
            <p:cNvPr id="8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73514" y="4973965"/>
            <a:ext cx="9698457" cy="688077"/>
            <a:chOff x="978872" y="3338787"/>
            <a:chExt cx="5437064" cy="515938"/>
          </a:xfrm>
        </p:grpSpPr>
        <p:sp>
          <p:nvSpPr>
            <p:cNvPr id="13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了解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事件</a:t>
              </a:r>
              <a:r>
                <a:rPr lang="zh-CN" altLang="en-US" sz="2000" dirty="0" smtClean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概念，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能够说出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事件</a:t>
              </a:r>
              <a:r>
                <a:rPr lang="zh-CN" altLang="en-US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en-US" altLang="zh-CN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3</a:t>
              </a:r>
              <a:r>
                <a:rPr lang="zh-CN" altLang="en-US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个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要素</a:t>
              </a:r>
            </a:p>
          </p:txBody>
        </p:sp>
        <p:sp>
          <p:nvSpPr>
            <p:cNvPr id="14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根据</a:t>
            </a:r>
            <a:r>
              <a:rPr lang="en-US" altLang="zh-CN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id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属性获取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元素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能够利用相关方法完成元素的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获取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id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97546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在页面中有一个</a:t>
            </a:r>
            <a:r>
              <a:rPr kumimoji="1" lang="en-US" altLang="zh-CN" sz="1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ul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无序列表，若要通过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属性从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列表中获取其中一项，如何实现呢？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id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id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4646" y="3717826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id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22798" y="4583662"/>
            <a:ext cx="7200800" cy="5743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document.getElementById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('id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属性值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638" y="1125538"/>
            <a:ext cx="10585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：可以为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目标元素设置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id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作为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唯一标识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，然后结合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对象提供的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getElementById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获取目标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getElementById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在使用时只需将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id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作为参数传入即可，调用后会返回一个元素对象，这个元素对象就是根据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属性获取的目标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根据标签名获取元素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，能够利用相关方法完成元素的获取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根据标签名获取元素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97546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在页面中有一个</a:t>
            </a:r>
            <a:r>
              <a:rPr kumimoji="1" lang="en-US" altLang="zh-CN" sz="1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ul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无序列表，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通过元素的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标签名从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列表中获取全部项，如何实现呢？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根据标签名获取元素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54646" y="1125554"/>
            <a:ext cx="105131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：可以通过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getElementsByTagName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获取具有相同标签名的元素。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getElementsByTagName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在使用时只需将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作为参数传入即可。因为具有相同标签名的元素可能有多个，所以该方法返回的结果不是单个元素对象，而是一个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集合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根据标签名获取元素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4646" y="3213770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标签名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4806" y="4149874"/>
            <a:ext cx="7200800" cy="5743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document.getElementsByTagName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标签名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  <a:endParaRPr lang="zh-CN" altLang="en-US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根据</a:t>
            </a:r>
            <a:r>
              <a:rPr lang="en-US" altLang="zh-CN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name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属性获取元素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利用相关方法完成元素的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获取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6.3.3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name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97546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开发者若要通过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属性获取表单元素，该如何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呢？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6.3.3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name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54646" y="1160378"/>
            <a:ext cx="103691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：可以通过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对象提供的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getElementsByName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获取表单元素。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getElementsByName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在使用时只需将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name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作为参数传入即可。因为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name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属性的值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不要求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必须是唯一的，所以该方法返回的结果不是单个元素对象，而是一个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集合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6.3.3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name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4646" y="3285778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name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4806" y="4270807"/>
            <a:ext cx="7200800" cy="57708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document.getElementsByName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('name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属性值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  <a:endParaRPr lang="zh-CN" altLang="en-US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根据类名获取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元素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，能够利用相关方法完成元素的获取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根据类名获取元素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280141" y="2065410"/>
            <a:ext cx="9721080" cy="688075"/>
            <a:chOff x="978872" y="1800500"/>
            <a:chExt cx="5471124" cy="515937"/>
          </a:xfrm>
        </p:grpSpPr>
        <p:sp>
          <p:nvSpPr>
            <p:cNvPr id="81" name="Pentagon 3"/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事件的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注册，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能够为页面中的元素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注册事件</a:t>
              </a:r>
            </a:p>
          </p:txBody>
        </p:sp>
        <p:sp>
          <p:nvSpPr>
            <p:cNvPr id="8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276582" y="3035633"/>
            <a:ext cx="9709797" cy="685961"/>
            <a:chOff x="978872" y="2570436"/>
            <a:chExt cx="5437064" cy="514351"/>
          </a:xfrm>
        </p:grpSpPr>
        <p:sp>
          <p:nvSpPr>
            <p:cNvPr id="84" name="Pentagon 5"/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操作元素内容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方法，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能够根据不同场景选择合适的方法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操作元素内容</a:t>
              </a:r>
            </a:p>
          </p:txBody>
        </p:sp>
        <p:sp>
          <p:nvSpPr>
            <p:cNvPr id="8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270670" y="4003741"/>
            <a:ext cx="9698457" cy="688077"/>
            <a:chOff x="978872" y="3338787"/>
            <a:chExt cx="5437064" cy="515938"/>
          </a:xfrm>
        </p:grpSpPr>
        <p:sp>
          <p:nvSpPr>
            <p:cNvPr id="8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操作元素样式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方法，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能够根据不同场景选择合适的方法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操作元素样式</a:t>
              </a:r>
            </a:p>
          </p:txBody>
        </p:sp>
        <p:sp>
          <p:nvSpPr>
            <p:cNvPr id="8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73514" y="4973965"/>
            <a:ext cx="9698457" cy="688077"/>
            <a:chOff x="978872" y="3338787"/>
            <a:chExt cx="5437064" cy="515938"/>
          </a:xfrm>
        </p:grpSpPr>
        <p:sp>
          <p:nvSpPr>
            <p:cNvPr id="13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操作元素属</a:t>
              </a:r>
              <a:r>
                <a:rPr lang="zh-CN" altLang="en-US" sz="2000" dirty="0">
                  <a:solidFill>
                    <a:srgbClr val="1369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性的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方法，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能够根据不同场景选择合适的方法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操作元素属性</a:t>
              </a:r>
            </a:p>
          </p:txBody>
        </p:sp>
        <p:sp>
          <p:nvSpPr>
            <p:cNvPr id="14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97546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在页面中，我们为元素设置了类名，那么能不能通过类名去获取目标元素呢？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根据类名获取元素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根据类名获取元素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4646" y="3357786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类名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4806" y="4293890"/>
            <a:ext cx="7200800" cy="57708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document.getElementsByClassName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类名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  <a:endParaRPr lang="zh-CN" altLang="en-US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4646" y="1125538"/>
            <a:ext cx="10873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：可以使用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对象提供的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getElementsByClassName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getElementsByClassName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在使用时只需将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元素类名作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为参数传入即可，该方法返回的结果是一个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集合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根据</a:t>
            </a:r>
            <a:r>
              <a:rPr lang="en-US" altLang="zh-CN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CSS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选择器获取元素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，能够利用相关方法完成元素的获取</a:t>
            </a:r>
            <a:endParaRPr lang="zh-CN" altLang="en-US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6.3.5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CSS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选择器获取元素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97546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中可以通过</a:t>
            </a:r>
            <a:endParaRPr kumimoji="1"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器的语法获取元素吗？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6.3.5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CSS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选择器获取元素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4646" y="1125538"/>
            <a:ext cx="10873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：可以使用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对象新增的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querySelector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querySelectorAll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目标元素。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在使用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querySelector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querySelectorAll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时，只需将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CSS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作为参数传入即可。前者返回指定选择器的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第一个元素对象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，后者返回指定选择器的所有元素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集合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6.3.5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CSS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选择器获取元素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54646" y="1291620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选择器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4806" y="2349674"/>
            <a:ext cx="7200800" cy="106182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document.querySelector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('CSS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选择器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document.querySelectorAll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CSS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选择器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endParaRPr lang="zh-CN" altLang="en-US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6.3.5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CSS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选择器获取元素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4150" y="4383537"/>
            <a:ext cx="9289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querySelector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querySelectorAll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方法在使用时需要注意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浏览器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的兼容问题，这两个方法从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IE 9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开始才被完整支持，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IE 8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对选择器的支持不完整。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矩形: 圆角 1"/>
          <p:cNvSpPr/>
          <p:nvPr/>
        </p:nvSpPr>
        <p:spPr>
          <a:xfrm>
            <a:off x="1280807" y="4369897"/>
            <a:ext cx="10009112" cy="10041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1" name="流程图: 资料带 10"/>
          <p:cNvSpPr/>
          <p:nvPr/>
        </p:nvSpPr>
        <p:spPr>
          <a:xfrm>
            <a:off x="1081819" y="4153873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获取基本结构元素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能够完成基本结构元素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获取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6.3.6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获取基本结构元素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68400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kumimoji="1"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实际开发中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，若想获取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的基本结构元素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，如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元素、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body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元素等，如何获取呢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algn="ctr">
              <a:lnSpc>
                <a:spcPct val="120000"/>
              </a:lnSpc>
            </a:pP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6.3.6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获取基本结构元素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18118" y="1989635"/>
          <a:ext cx="9269576" cy="308182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58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43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属性</a:t>
                      </a:r>
                      <a:endParaRPr lang="zh-CN" altLang="en-US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altLang="en-US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13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document.documentElement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获取文档的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html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元素 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35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document.body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获取文档的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body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元素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454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document.forms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获取文档中包含所有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form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元素的集合 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82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document.images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获取文档中包含所有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image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元素的集合 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6.3.6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获取基本结构元素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4646" y="1125538"/>
            <a:ext cx="10873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：我们可以使用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的相关属性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的基本结构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6.3.6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获取基本结构元素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639" y="2405312"/>
            <a:ext cx="10513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在开发中，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若需要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获取或设置当前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文档的标题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，可以使用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，该属性的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字符串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代码如下。</a:t>
            </a:r>
          </a:p>
        </p:txBody>
      </p:sp>
      <p:sp>
        <p:nvSpPr>
          <p:cNvPr id="9" name="矩形 8"/>
          <p:cNvSpPr/>
          <p:nvPr/>
        </p:nvSpPr>
        <p:spPr>
          <a:xfrm>
            <a:off x="2181898" y="1262275"/>
            <a:ext cx="4777404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1859" y="1413570"/>
            <a:ext cx="4667443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：获取或设置当前文档的标题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682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559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形 17" descr="讲故事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36114" y="3771353"/>
            <a:ext cx="3384376" cy="60016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document.title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endParaRPr lang="zh-CN" altLang="en-US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71292" y="572758"/>
            <a:ext cx="3911746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章节概述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Summary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35"/>
          <p:cNvSpPr txBox="1">
            <a:spLocks noChangeArrowheads="1"/>
          </p:cNvSpPr>
          <p:nvPr/>
        </p:nvSpPr>
        <p:spPr bwMode="auto">
          <a:xfrm>
            <a:off x="910630" y="2565698"/>
            <a:ext cx="10269847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通过前面的学习，相信大家已经掌握了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的基础知识。但是，要想实现网页交互效果，仅仅掌握基础知识是不够的。例如，通过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改变元素的内容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为元素注册事件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，要实现这些功能，都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需要用到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的相关知识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。本章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将针对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的一些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基本知识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进行详细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6.3.6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获取基本结构元素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1898" y="1262275"/>
            <a:ext cx="4777404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1859" y="1413570"/>
            <a:ext cx="4667443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：获取或设置当前文档的标题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682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559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形 17" descr="讲故事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94528" y="1989634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验证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title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属性返回的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82838" y="2565698"/>
            <a:ext cx="6004150" cy="379674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head&gt;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&lt;title&gt;Hello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！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&lt;/title&gt;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&lt;/head&gt;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&lt;body&gt;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&lt;script&gt;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document.title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typeof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document.title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&lt;/script&gt;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&lt;/body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&gt;</a:t>
            </a:r>
            <a:r>
              <a:rPr lang="en-US" altLang="zh-CN" sz="16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6.3.6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获取基本结构元素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1898" y="1262275"/>
            <a:ext cx="4777404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1859" y="1413570"/>
            <a:ext cx="4667443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：获取或设置当前文档的标题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682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559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形 17" descr="讲故事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9397" y="2097825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控制台输出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结果为“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Hello!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”，返回结果的类型是一个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7" name="Picture 2" descr="V3}YXA]2}_0$$J8)`4O1S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73" y="2997746"/>
            <a:ext cx="4533333" cy="22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事件基础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事件的概念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事件的</a:t>
            </a:r>
            <a:r>
              <a:rPr lang="en-US" altLang="zh-CN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3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个要素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事件概述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97546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日常生活中，我们接触的页面几乎都是具有交互效果的，这些交互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效果是如何实现的？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事件概述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4646" y="1125538"/>
            <a:ext cx="10873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：交互效果通过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事件来完成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。事件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对实现网页的交互效果起着重要的作用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事件是指可以被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侦测到的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行为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，如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鼠标单击页面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鼠标指针滑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过某个区域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等，不同行为对应不同事件，并且每个事件都对应着与其相关的事件驱动程序（回调函数）。事件驱动程序由开发人员编写，用来实现由该事件产生的网页交互效果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事件是一种“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触发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响应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”机制，行为产生后，对应的事件就被触发了，事件相应的事件驱动程序就会被调用，从而使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网页响应交互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事件概述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054646" y="1186909"/>
            <a:ext cx="70567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事件的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个要素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及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具体解释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169489" y="1966982"/>
            <a:ext cx="112332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：承受事件的元素对象。例如，在单击按钮的过程中，按钮就是事件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源。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2">
              <a:lnSpc>
                <a:spcPct val="150000"/>
              </a:lnSpc>
            </a:pPr>
            <a:endParaRPr lang="en-US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：使网页产生交互效果的行为动作对应的事件种类。例如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，单击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事件的事件类型为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click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2">
              <a:lnSpc>
                <a:spcPct val="150000"/>
              </a:lnSpc>
            </a:pPr>
            <a:endParaRPr lang="en-US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1562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事件驱动程序：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触发后为了实现相应的网页交互效果而执行的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事件概述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对角圆角 6"/>
          <p:cNvSpPr/>
          <p:nvPr/>
        </p:nvSpPr>
        <p:spPr>
          <a:xfrm>
            <a:off x="4295006" y="2205658"/>
            <a:ext cx="7200800" cy="3222362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10532" y="1849285"/>
            <a:ext cx="5369747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在开发过程中，实现一个交互效果的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0314" y="2781722"/>
            <a:ext cx="66694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确定事件源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，事件源确定后就可以获取这个元素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确定事件类型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，为获取的元素注册该类型的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事件；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分析事件触发后，实现相应网页交互效果的逻辑，编写实现该逻辑的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事件驱动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事件概述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7" y="2061642"/>
            <a:ext cx="3122438" cy="3366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0" y="2231474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事件的注册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，能够为页面中的元素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注册事件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注册事件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054646" y="1186162"/>
            <a:ext cx="87129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注册事件又称为绑定事件，注册事件的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两种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注册事件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0" name="直接连接符 41"/>
          <p:cNvCxnSpPr/>
          <p:nvPr/>
        </p:nvCxnSpPr>
        <p:spPr>
          <a:xfrm flipH="1">
            <a:off x="4193988" y="2725957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43"/>
          <p:cNvCxnSpPr/>
          <p:nvPr/>
        </p:nvCxnSpPr>
        <p:spPr>
          <a:xfrm flipH="1">
            <a:off x="4193988" y="4570815"/>
            <a:ext cx="177558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44"/>
          <p:cNvCxnSpPr/>
          <p:nvPr/>
        </p:nvCxnSpPr>
        <p:spPr>
          <a:xfrm>
            <a:off x="4193988" y="2725956"/>
            <a:ext cx="0" cy="1852101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5387521" y="2194274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87521" y="3978231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479495" y="2286248"/>
            <a:ext cx="923799" cy="9237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470133" y="4089866"/>
            <a:ext cx="923799" cy="9237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75"/>
          <p:cNvSpPr>
            <a:spLocks noEditPoints="1"/>
          </p:cNvSpPr>
          <p:nvPr/>
        </p:nvSpPr>
        <p:spPr bwMode="auto">
          <a:xfrm>
            <a:off x="5694803" y="4216721"/>
            <a:ext cx="575733" cy="630767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68"/>
          <p:cNvSpPr>
            <a:spLocks noEditPoints="1"/>
          </p:cNvSpPr>
          <p:nvPr/>
        </p:nvSpPr>
        <p:spPr bwMode="auto">
          <a:xfrm>
            <a:off x="5665169" y="2417981"/>
            <a:ext cx="552451" cy="615951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198662" y="3487890"/>
            <a:ext cx="2808312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8565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8565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8565">
              <a:defRPr sz="2400"/>
            </a:lvl3pPr>
            <a:lvl4pPr marL="1828800" defTabSz="1218565">
              <a:defRPr sz="2400"/>
            </a:lvl4pPr>
            <a:lvl5pPr marL="2438400" defTabSz="1218565">
              <a:defRPr sz="2400"/>
            </a:lvl5pPr>
            <a:lvl6pPr marL="3048000" defTabSz="1218565">
              <a:defRPr sz="2400"/>
            </a:lvl6pPr>
            <a:lvl7pPr marL="3657600" defTabSz="1218565">
              <a:defRPr sz="2400"/>
            </a:lvl7pPr>
            <a:lvl8pPr marL="4267200" defTabSz="1218565">
              <a:defRPr sz="2400"/>
            </a:lvl8pPr>
            <a:lvl9pPr marL="4876800" defTabSz="1218565">
              <a:defRPr sz="2400"/>
            </a:lvl9pPr>
          </a:lstStyle>
          <a:p>
            <a:pPr lvl="1"/>
            <a:r>
              <a:rPr lang="zh-CN" altLang="en-US" sz="2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注册事件的两种方式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61819" y="256620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在标签中注册事件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61819" y="43367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中注册事件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1824070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2839669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3851662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1801891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4458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Web API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简介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2822843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DOM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简介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3830009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获取元素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81684" y="4832880"/>
            <a:ext cx="1192190" cy="614525"/>
            <a:chOff x="2215144" y="3084852"/>
            <a:chExt cx="1244730" cy="844793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87236" y="4811227"/>
            <a:ext cx="5142331" cy="613062"/>
            <a:chOff x="4315150" y="2341731"/>
            <a:chExt cx="3857250" cy="540057"/>
          </a:xfrm>
        </p:grpSpPr>
        <p:sp>
          <p:nvSpPr>
            <p:cNvPr id="25" name="矩形 24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事件基础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注册事件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4646" y="1240361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在标签中注册事件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58902" y="2176465"/>
            <a:ext cx="6048672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onclick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=""&gt;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点我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&lt;/div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&gt;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0032" y="3595876"/>
            <a:ext cx="51744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onclick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属性的值中可以编写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事件驱动程序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5807174" y="2608513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735166" y="2211209"/>
            <a:ext cx="216403" cy="39730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注册事件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4646" y="1224503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中注册事件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70870" y="2342123"/>
            <a:ext cx="6336704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元素对象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事件属性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处理函数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;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element.onclick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function () {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  <a:r>
              <a:rPr lang="en-US" altLang="zh-CN" sz="18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6212" y="3926299"/>
            <a:ext cx="10265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首先通过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onclick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为元素对象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注册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click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（单击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事件），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然后在事件处理函数中编写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事件驱动程序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，并将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事件处理函数赋值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给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onclick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事件属性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元素内容操作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innerHTML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的使用，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能够操作元素的</a:t>
            </a:r>
            <a:r>
              <a:rPr lang="en-US" altLang="zh-CN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HTML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内容</a:t>
            </a:r>
            <a:endParaRPr lang="zh-CN" altLang="en-US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6.5.1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innerHTML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97546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开发中，有时需要元素内容可以根据需求发生改变。那么如何操作元素的内容呢？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6.5.1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innerHTML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46634" y="1197546"/>
            <a:ext cx="1087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：可以使用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innerHTML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或获取元素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开始标签和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结束标签之间的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内容，返回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结果包含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标签，并保留空格和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换行。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6.5.1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innerHTML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3929" y="2216762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innerHTML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的使用示例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2798" y="3138429"/>
            <a:ext cx="7291517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element.innerHTML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 'HTML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设置内容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element.innerHTML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 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93434" y="4790395"/>
            <a:ext cx="9179608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当获取元素得到的结果是集合时，需要先通过索引访问集合内部的元素对象，再通过元素对象访问</a:t>
            </a:r>
            <a:r>
              <a:rPr lang="en-US" altLang="zh-CN" sz="20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innerHTML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1190090" y="4704747"/>
            <a:ext cx="10009112" cy="1174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0" name="流程图: 资料带 9"/>
          <p:cNvSpPr/>
          <p:nvPr/>
        </p:nvSpPr>
        <p:spPr>
          <a:xfrm>
            <a:off x="991102" y="4492722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innerText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的使用，能够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设置或者获取元素中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文本内容</a:t>
            </a:r>
            <a:endParaRPr lang="zh-CN" altLang="en-US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6.5.2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innerText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54646" y="1053530"/>
            <a:ext cx="1044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innerText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可以设置或获取元素的文本内容，获取的时候会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去除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标签和多余的空格、换行，在设置的时候会进行特殊字符转义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6.5.2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innerText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4646" y="2349674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innerText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4806" y="3501802"/>
            <a:ext cx="6912768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element.innerText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文本内容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设置内容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element.innerText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6.5.2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innerText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4646" y="2210882"/>
            <a:ext cx="10081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相同点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：都可以设置或获取元素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开始标签和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结束标签之间的内容。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不同点：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innerHTML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获取的元素内容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包含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标签，而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innerText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获取的元素内容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不包含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4646" y="1202770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innerText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innerHTML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相同点和不同点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textContent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的使用，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能够设置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或获取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元素中的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文本内容</a:t>
            </a:r>
            <a:endParaRPr lang="zh-CN" altLang="en-US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6.5.3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textContent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1824070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3" y="2839669"/>
            <a:ext cx="1192191" cy="618406"/>
            <a:chOff x="2215144" y="2026500"/>
            <a:chExt cx="1244732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7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3851662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1801891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4458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元素内容操作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2822843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元素样式操作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3830009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元素属性操作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79544" y="4831493"/>
            <a:ext cx="1192190" cy="614525"/>
            <a:chOff x="2215144" y="3084852"/>
            <a:chExt cx="1244730" cy="844793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98543" y="4809840"/>
            <a:ext cx="5142331" cy="613062"/>
            <a:chOff x="4315150" y="2341731"/>
            <a:chExt cx="3857250" cy="540057"/>
          </a:xfrm>
        </p:grpSpPr>
        <p:sp>
          <p:nvSpPr>
            <p:cNvPr id="25" name="矩形 24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动手实践：显示和隐藏密码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6.5.3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textContent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4646" y="2061642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textContent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4806" y="3069754"/>
            <a:ext cx="6912768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element.textContent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文本内容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设置内容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element.textContent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4646" y="1189995"/>
            <a:ext cx="10441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textContent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或获取元素的文本内容，保留空格和换行。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54646" y="2109257"/>
            <a:ext cx="106571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相同点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：都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可以用来设置或获取元素的文本内容，并且返回的时候会去除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不同点：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textContent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还可以设置和获取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占位隐藏元素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的文本内容。通过给元素的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visibility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样式属性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hidden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值即可实现占位隐藏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。需要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说明的是，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IE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8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及更早版本的浏览器不支持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textContent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，所以在使用时需要注意浏览器兼容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问题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6.5.3  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textContent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4646" y="1173153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textContent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innerText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属性相同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点和不同点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元素样式操作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4983480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掌握如何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通过</a:t>
            </a:r>
            <a:r>
              <a:rPr lang="en-US" altLang="zh-CN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style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属性操作样式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能够通过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style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操作页面中元素的样式</a:t>
            </a:r>
            <a:endParaRPr lang="zh-CN" altLang="en-US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style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54646" y="1197546"/>
            <a:ext cx="878497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操作元素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样式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style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5634018" y="3988781"/>
            <a:ext cx="1751863" cy="9125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循环结构语句</a:t>
            </a:r>
          </a:p>
        </p:txBody>
      </p:sp>
      <p:cxnSp>
        <p:nvCxnSpPr>
          <p:cNvPr id="8" name="直接箭头连接符 7"/>
          <p:cNvCxnSpPr>
            <a:stCxn id="16" idx="5"/>
          </p:cNvCxnSpPr>
          <p:nvPr/>
        </p:nvCxnSpPr>
        <p:spPr>
          <a:xfrm flipV="1">
            <a:off x="3448912" y="2470773"/>
            <a:ext cx="2070230" cy="598981"/>
          </a:xfrm>
          <a:prstGeom prst="straightConnector1">
            <a:avLst/>
          </a:prstGeom>
          <a:ln>
            <a:solidFill>
              <a:srgbClr val="59595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5871145" y="2159776"/>
            <a:ext cx="3608437" cy="511175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0" algn="ctr" defTabSz="914400">
              <a:defRPr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style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属性操作样式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846410" y="3732634"/>
            <a:ext cx="1672732" cy="21201"/>
          </a:xfrm>
          <a:prstGeom prst="straightConnector1">
            <a:avLst/>
          </a:prstGeom>
          <a:ln>
            <a:solidFill>
              <a:srgbClr val="59595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5877377" y="3422675"/>
            <a:ext cx="3602205" cy="511175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0" algn="ctr" defTabSz="914400">
              <a:defRPr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80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className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属性操作样式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377892" y="4407406"/>
            <a:ext cx="2069242" cy="390983"/>
          </a:xfrm>
          <a:prstGeom prst="straightConnector1">
            <a:avLst/>
          </a:prstGeom>
          <a:ln>
            <a:solidFill>
              <a:srgbClr val="59595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SubTitle_1"/>
          <p:cNvSpPr/>
          <p:nvPr>
            <p:custDataLst>
              <p:tags r:id="rId3"/>
            </p:custDataLst>
          </p:nvPr>
        </p:nvSpPr>
        <p:spPr>
          <a:xfrm>
            <a:off x="5869554" y="4627055"/>
            <a:ext cx="3610028" cy="511175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0" algn="ctr" defTabSz="914400">
              <a:defRPr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80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classList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属性操作样式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98862" y="3501802"/>
            <a:ext cx="153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循环语句</a:t>
            </a:r>
          </a:p>
        </p:txBody>
      </p:sp>
      <p:sp>
        <p:nvSpPr>
          <p:cNvPr id="16" name="六边形 15"/>
          <p:cNvSpPr/>
          <p:nvPr/>
        </p:nvSpPr>
        <p:spPr>
          <a:xfrm>
            <a:off x="2203687" y="3069754"/>
            <a:ext cx="1587263" cy="1368152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1" rIns="91445" bIns="45721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操作元素样式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54646" y="1053530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style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58702" y="2493690"/>
            <a:ext cx="8064896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element.style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样式属性名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样式属性值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设置样式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element.style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样式属性名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 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获取样式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style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55871" y="2663597"/>
            <a:ext cx="981927" cy="27462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710830" y="2177691"/>
            <a:ext cx="0" cy="485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85439" y="1767069"/>
            <a:ext cx="132279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元素对象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095206" y="3435279"/>
            <a:ext cx="0" cy="658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73671" y="4011343"/>
            <a:ext cx="3843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样式属性名的书写需要去掉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CSS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样式名里的连字符“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，并将连字符“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后面的单词首字母大写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10134" y="3069754"/>
            <a:ext cx="1261136" cy="36552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054646" y="981522"/>
            <a:ext cx="10585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style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属性中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常用的样式属性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名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58702" y="1701602"/>
          <a:ext cx="9073008" cy="471415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45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58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名称</a:t>
                      </a:r>
                      <a:endParaRPr lang="zh-CN" altLang="en-US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altLang="en-US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background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设置或获取元素的背景属性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backgroundColor</a:t>
                      </a:r>
                      <a:endParaRPr lang="zh-CN" altLang="en-US" sz="1800" b="0" kern="100" dirty="0" smtClean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设置或获取元素的背景色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display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设置或获取元素的显示类型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7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fontSize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设置或获取元素的字体大小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height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设置或获取元素的高度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left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设置或获取定位元素的左部位置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listStyleType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设置或获取列表项标记的类型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99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overflow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设置或获取如何处理呈现在元素框外面的内容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textAlign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82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设置或获取文本的水平对齐方式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95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textDecoration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设置或获取文本的修饰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95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textIndent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设置或获取文本第一行的缩进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95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transform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向元素应用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2D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3D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转换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style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595346" y="3576722"/>
            <a:ext cx="575185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单击按钮改变按钮颜色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案例的开发，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能够实现单击按钮后改变按钮颜色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的效果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59102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6.6.2  【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单击按钮改变按钮颜色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对角圆角 6"/>
          <p:cNvSpPr/>
          <p:nvPr/>
        </p:nvSpPr>
        <p:spPr>
          <a:xfrm>
            <a:off x="4655046" y="2205658"/>
            <a:ext cx="6768752" cy="2952328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76198" y="1775018"/>
            <a:ext cx="5369747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案例实现步骤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70357" y="2769312"/>
            <a:ext cx="6525449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需要为页面中所有的按钮元素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注册鼠标单击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在事件处理函数中对按钮进行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遍历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，判断每个按钮是否为当前触发事件的按钮，如果是则改变按钮颜色，如果不是则恢复按钮默认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7" y="1421861"/>
            <a:ext cx="3715858" cy="4006159"/>
          </a:xfrm>
          <a:prstGeom prst="rect">
            <a:avLst/>
          </a:prstGeom>
        </p:spPr>
      </p:pic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6.6.2  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单击按钮改变按钮颜色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6.6.2  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单击按钮改变按钮颜色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4646" y="1219111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使用鼠标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单击第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个按钮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后的效果如下。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074" name="Picture 2" descr="6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2155215"/>
            <a:ext cx="7161905" cy="20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Web API</a:t>
            </a:r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4983480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掌握如何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通过</a:t>
            </a:r>
            <a:r>
              <a:rPr lang="en-US" altLang="zh-CN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className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操作样式，能够实现元素样式的设置或获取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6.6.3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className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97546"/>
            <a:ext cx="5239548" cy="309634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为元素对象设置多种样式时，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如果使用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style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属性，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需要编写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多行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1" lang="en-US" altLang="zh-CN" sz="1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element.style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样式属性名”形式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的代码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，比较烦琐。那么有没有简便的方式呢？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6.6.3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className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6.6.3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className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54646" y="1160378"/>
            <a:ext cx="10585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当为元素对象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设置多种样式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，可以操作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元素对象的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className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将元素对象的样式写在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CSS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中，利用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CSS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类选择器为元素设置样式，然后通过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className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更改元素的类名，从而更改元素的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样式。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8702" y="3820699"/>
            <a:ext cx="8064896" cy="96128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element.className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类名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	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设置类名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element.className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获取类名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4646" y="2900553"/>
            <a:ext cx="1065718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className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4983480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掌握如何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通过</a:t>
            </a:r>
            <a:r>
              <a:rPr lang="en-US" altLang="zh-CN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classList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属性操作样式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能够对元素中的类名进行获取、添加、移除、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判断操作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classList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4992341" y="1845618"/>
            <a:ext cx="5423346" cy="3344782"/>
            <a:chOff x="3403599" y="2421469"/>
            <a:chExt cx="5040490" cy="2726268"/>
          </a:xfrm>
        </p:grpSpPr>
        <p:sp>
          <p:nvSpPr>
            <p:cNvPr id="15" name="圆角矩形标注 11"/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363699" y="2285687"/>
            <a:ext cx="48359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在开发过程中，对于元素中类的操作，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我们可以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使用元素对象的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classList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classList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的使用方式很灵活，可以对元素中的类名进行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移除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判断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等操作。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classList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14886" y="2090438"/>
            <a:ext cx="4968552" cy="55399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element.classList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4646" y="1053530"/>
            <a:ext cx="1065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classList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属性获取类名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classList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70969" y="3069754"/>
            <a:ext cx="9604757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classList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返回一个对象，称为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classList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classList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对象是一个伪数组，伪数组中的每一项对应一个类名，可通过数组索引访问类名。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1253634" y="4725938"/>
            <a:ext cx="9494919" cy="11481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3" name="流程图: 资料带 12"/>
          <p:cNvSpPr/>
          <p:nvPr/>
        </p:nvSpPr>
        <p:spPr>
          <a:xfrm>
            <a:off x="1054646" y="4509914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1569" y="4842581"/>
            <a:ext cx="854167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classList</a:t>
            </a:r>
            <a:r>
              <a:rPr lang="zh-CN" altLang="en-US" sz="18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使用时需要注意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</a:t>
            </a:r>
            <a:r>
              <a:rPr lang="zh-CN" altLang="en-US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浏览器的兼容问题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，该属性从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 10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版本才开始才被支持，且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 10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版本中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classList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属性不能对</a:t>
            </a:r>
            <a:r>
              <a:rPr lang="en-US" altLang="zh-CN" sz="18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SVG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（可缩放矢量图形）元素进行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操作。</a:t>
            </a:r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054646" y="1053530"/>
            <a:ext cx="10585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classList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常用的属性和方法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43690" y="1773610"/>
          <a:ext cx="9920068" cy="410445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00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563"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名称</a:t>
                      </a:r>
                      <a:endParaRPr lang="zh-CN" altLang="en-US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altLang="en-US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4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length	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获取类名的数量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48">
                <a:tc>
                  <a:txBody>
                    <a:bodyPr/>
                    <a:lstStyle/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add(class1,class2,…)</a:t>
                      </a:r>
                      <a:endParaRPr lang="zh-CN" altLang="en-US" sz="1800" b="0" kern="100" dirty="0" smtClean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为元素添加一个或多个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class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类名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04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remove(class1,class2,…)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移除元素的一个或多个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class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类名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022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toggle(</a:t>
                      </a:r>
                      <a:r>
                        <a:rPr lang="en-US" altLang="zh-CN" sz="1800" b="0" kern="100" dirty="0" err="1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class,true|false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为元素切换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class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类名，第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个参数是可选参数，设为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true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表示添加，设为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false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表示移除，不设置表示有则移除，没有则添加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681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contains(class)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判断元素中指定的类名是否存在，返回布尔值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048"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item(index)	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获取元素中索引对应的类名，索引从</a:t>
                      </a:r>
                      <a:r>
                        <a:rPr lang="en-US" altLang="zh-CN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r>
                        <a:rPr lang="zh-CN" altLang="en-US" sz="1800" b="0" kern="1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开始</a:t>
                      </a:r>
                      <a:endParaRPr lang="zh-CN" altLang="en-US" sz="1800" b="0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6.6.4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classList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属性操作样式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元素属性操作</a:t>
            </a:r>
            <a:endParaRPr lang="zh-CN" altLang="en-US" sz="4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 smtClean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</a:t>
            </a:r>
            <a:r>
              <a:rPr lang="en-US" altLang="zh-CN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元素属性操作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992340" y="2061642"/>
            <a:ext cx="5711378" cy="3312368"/>
            <a:chOff x="3403598" y="2421470"/>
            <a:chExt cx="5308189" cy="2850189"/>
          </a:xfrm>
        </p:grpSpPr>
        <p:sp>
          <p:nvSpPr>
            <p:cNvPr id="10" name="圆角矩形标注 11"/>
            <p:cNvSpPr/>
            <p:nvPr/>
          </p:nvSpPr>
          <p:spPr bwMode="auto">
            <a:xfrm rot="5400000">
              <a:off x="4632598" y="1192470"/>
              <a:ext cx="2850189" cy="5308189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363699" y="2254815"/>
            <a:ext cx="5051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在一个功能完善的页面中，交互效果往往多种多样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，仅通过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操作元素的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内容和样式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并不能满足开发条件，我们还需要学习如何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操作元素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中，我们可以操作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property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attribute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data-*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1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掌握如何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操作</a:t>
            </a:r>
            <a:r>
              <a:rPr lang="en-US" altLang="zh-CN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property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，能够操作元素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property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property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645818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Web AP</a:t>
            </a:r>
            <a:r>
              <a:rPr lang="en-US" altLang="zh-CN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I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概念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Web API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作用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Web API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property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992341" y="2245252"/>
            <a:ext cx="5423346" cy="2768718"/>
            <a:chOff x="3403599" y="2421469"/>
            <a:chExt cx="5040490" cy="2726268"/>
          </a:xfrm>
        </p:grpSpPr>
        <p:sp>
          <p:nvSpPr>
            <p:cNvPr id="10" name="圆角矩形标注 11"/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579723" y="2664890"/>
            <a:ext cx="4475923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property</a:t>
            </a:r>
            <a:r>
              <a:rPr lang="zh-CN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不是</a:t>
            </a: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一个属性名，而是一个</a:t>
            </a:r>
            <a:r>
              <a:rPr lang="zh-CN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统称，</a:t>
            </a: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它是指元素在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中作为对象拥有的属性，即</a:t>
            </a:r>
            <a:r>
              <a:rPr lang="zh-CN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内置属性</a:t>
            </a:r>
            <a:r>
              <a:rPr lang="zh-CN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。通常情况下，每个元素都具有内置</a:t>
            </a:r>
            <a:r>
              <a:rPr lang="zh-CN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1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54646" y="1317169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例如，</a:t>
            </a: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img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元素、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input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元素常用的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property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98" y="2109257"/>
            <a:ext cx="9629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img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2000" dirty="0" err="1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src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title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input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disabled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checked 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 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selected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6.7.1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property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4983480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掌握如何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操作</a:t>
            </a:r>
            <a:r>
              <a:rPr lang="en-US" altLang="zh-CN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attribute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，能够为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元素设置属性、获取属性值、移除属性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attribute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attribute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992340" y="2245252"/>
            <a:ext cx="5927401" cy="2768718"/>
            <a:chOff x="3403599" y="2421471"/>
            <a:chExt cx="5166007" cy="2726268"/>
          </a:xfrm>
        </p:grpSpPr>
        <p:sp>
          <p:nvSpPr>
            <p:cNvPr id="10" name="圆角矩形标注 11"/>
            <p:cNvSpPr/>
            <p:nvPr/>
          </p:nvSpPr>
          <p:spPr bwMode="auto">
            <a:xfrm rot="5400000">
              <a:off x="4623469" y="1201601"/>
              <a:ext cx="2726268" cy="5166007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363699" y="2470838"/>
            <a:ext cx="51960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attribute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也是一个统称，它是指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签的属性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，在程序中对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attribute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属性的操作会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直接反映到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标签中。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attribute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属性不仅可以操作元素的内置属性，还可以操作元素的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自定义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1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54646" y="1053530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attribute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的方式如下。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98" y="1485578"/>
            <a:ext cx="8477792" cy="473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：通过元素对象的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setAttribute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可以设置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：通过元素对象的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getAttribute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可以获取属性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移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除属性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：通过元素对象的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removeAttribute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可以移除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6.7.2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attribute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70870" y="2411108"/>
            <a:ext cx="5760640" cy="55399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element.setAttribute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', 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70870" y="4012311"/>
            <a:ext cx="5760640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element.getAttribute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69617" y="5492961"/>
            <a:ext cx="5760640" cy="55399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t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element.removeAttribute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Tab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栏切换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案例的开发，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实现多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个内容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块间的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切换</a:t>
            </a:r>
            <a:endParaRPr lang="zh-CN" altLang="en-US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6.7.3  【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】Tab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栏切换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4992341" y="2277666"/>
            <a:ext cx="5423346" cy="2768718"/>
            <a:chOff x="3403599" y="2421469"/>
            <a:chExt cx="5040490" cy="2726268"/>
          </a:xfrm>
        </p:grpSpPr>
        <p:sp>
          <p:nvSpPr>
            <p:cNvPr id="10" name="圆角矩形标注 11"/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507715" y="2714938"/>
            <a:ext cx="4619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Tab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在网站中的使用非常普遍，它的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优势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在于可以在有限的空间内展示多块的内容，用户可以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通过单击标签项在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多个内容块之间进行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切换。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6.7.3  【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】Tab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栏切换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6.7.3  【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】Tab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栏切换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30810" y="1291926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【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】Tab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栏切换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的大致流程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43690" y="2115790"/>
            <a:ext cx="7397672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编写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页面，完成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Tab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栏的标签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结构和内容区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布局。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zh-CN" sz="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Tab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栏的切换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内容区的展示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6.7.3  【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】Tab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栏切换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: 对角圆角 6"/>
          <p:cNvSpPr/>
          <p:nvPr/>
        </p:nvSpPr>
        <p:spPr>
          <a:xfrm>
            <a:off x="910630" y="1556178"/>
            <a:ext cx="10657184" cy="2305664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33771" y="1125538"/>
            <a:ext cx="5369747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670" y="2061642"/>
            <a:ext cx="1008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栏由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两部分结构组成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半部分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栏的标签结构，用于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展示标签项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半部分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栏的内容区，用于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展示内容项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。每个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标签项都有相对应的内容项，通过鼠标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栏的标签项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可以实现对应内容项的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 descr="6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4076385"/>
            <a:ext cx="784087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6.7.3  【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】Tab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栏切换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: 对角圆角 6"/>
          <p:cNvSpPr/>
          <p:nvPr/>
        </p:nvSpPr>
        <p:spPr>
          <a:xfrm>
            <a:off x="1270670" y="1556178"/>
            <a:ext cx="9793088" cy="2088232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61763" y="1125538"/>
            <a:ext cx="5369747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栏的切换效果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29994" y="2175060"/>
            <a:ext cx="90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需要获取目标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元素，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语句为每个元素对象注册单击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栏的切换效果。</a:t>
            </a:r>
          </a:p>
        </p:txBody>
      </p:sp>
      <p:pic>
        <p:nvPicPr>
          <p:cNvPr id="7" name="Picture 2" descr="6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02" y="4025688"/>
            <a:ext cx="7576071" cy="19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5"/>
          <p:cNvSpPr/>
          <p:nvPr/>
        </p:nvSpPr>
        <p:spPr>
          <a:xfrm>
            <a:off x="1702718" y="1168400"/>
            <a:ext cx="5239548" cy="2621434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kumimoji="1"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一个美颜相机的手机应用，该应用需要调起手机上的摄像头来拍摄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画面。那么手机应用如何访问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摄像头的</a:t>
            </a:r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功能呢？</a:t>
            </a:r>
          </a:p>
          <a:p>
            <a:pPr algn="ctr">
              <a:lnSpc>
                <a:spcPct val="120000"/>
              </a:lnSpc>
            </a:pP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7911574" y="1456267"/>
            <a:ext cx="2740943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Web API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6.7.3  【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】Tab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栏切换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: 对角圆角 6"/>
          <p:cNvSpPr/>
          <p:nvPr/>
        </p:nvSpPr>
        <p:spPr>
          <a:xfrm>
            <a:off x="1270670" y="1718615"/>
            <a:ext cx="10153128" cy="1369560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18942" y="1287975"/>
            <a:ext cx="5369747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实现内容区的展示效果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7986" y="2222671"/>
            <a:ext cx="9621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内容区展示的内容随标签项的切换而切换，我们可以通过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attribute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来完成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 descr="6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39" y="3390263"/>
            <a:ext cx="8040997" cy="21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815965" y="3576722"/>
            <a:ext cx="498348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掌握如何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操作</a:t>
            </a:r>
            <a:r>
              <a:rPr lang="en-US" altLang="zh-CN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data-</a:t>
            </a:r>
            <a:r>
              <a:rPr lang="en-US" altLang="zh-CN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字魂58号-创中黑" panose="00000500000000000000" pitchFamily="2" charset="-122"/>
              </a:rPr>
              <a:t>*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，能够操作</a:t>
            </a:r>
            <a:r>
              <a:rPr lang="en-US" altLang="zh-CN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data-</a:t>
            </a:r>
            <a:r>
              <a:rPr lang="en-US" altLang="zh-CN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字魂58号-创中黑" panose="00000500000000000000" pitchFamily="2" charset="-122"/>
              </a:rPr>
              <a:t>*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自定义属性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data-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t>*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73798" y="1185539"/>
            <a:ext cx="1044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提供了一种新的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自定义属性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的方式：通过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设置自定义属性。这种方式是通过“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前缀来设置开发所需要的自定义属性，“</a:t>
            </a:r>
            <a:r>
              <a:rPr lang="zh-CN" altLang="en-US" sz="2000" dirty="0">
                <a:solidFill>
                  <a:srgbClr val="595959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*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”可以自行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命名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data-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+mn-lt"/>
              </a:rPr>
              <a:t>*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43690" y="2613660"/>
            <a:ext cx="8784976" cy="498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操作方式如下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55066" y="3357786"/>
            <a:ext cx="73976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endParaRPr lang="en-US" altLang="zh-CN" sz="2000" dirty="0" smtClean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属性值</a:t>
            </a: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data-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+mn-lt"/>
              </a:rPr>
              <a:t>*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4646" y="1341562"/>
            <a:ext cx="8784976" cy="498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，可以直接在标签中为元素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10930" y="3429794"/>
            <a:ext cx="5544616" cy="4996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&lt;div data-index="2"&gt;&lt;/div&gt;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267114" y="3885603"/>
            <a:ext cx="0" cy="658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41315" y="4394565"/>
            <a:ext cx="2641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“data-”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是属性前缀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60445" y="3483525"/>
            <a:ext cx="603357" cy="402078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91150" y="3488299"/>
            <a:ext cx="684076" cy="39730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5915186" y="2716315"/>
            <a:ext cx="0" cy="767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403018" y="2254618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开发者自定义的属性名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054646" y="1269554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的两种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方式如下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4646" y="1954756"/>
            <a:ext cx="840578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种方式是通过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element.dataset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属性名 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 '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属性值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；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种方式是通过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setAttribute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data-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+mn-lt"/>
              </a:rPr>
              <a:t>*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56872" y="4293890"/>
            <a:ext cx="96047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种方式存在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兼容问题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，这种方式从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 11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才开始才被支持。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378682" y="4081865"/>
            <a:ext cx="10009112" cy="10041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8" name="流程图: 资料带 7"/>
          <p:cNvSpPr/>
          <p:nvPr/>
        </p:nvSpPr>
        <p:spPr>
          <a:xfrm>
            <a:off x="1081819" y="3859531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data-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+mn-lt"/>
              </a:rPr>
              <a:t>*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4646" y="1053530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下面演示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的两种方式，示例代码如下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78882" y="1989634"/>
            <a:ext cx="8460940" cy="378565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&lt;body&gt;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&lt;div&gt;&lt;/div&gt;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&lt;script&gt;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div =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document.querySelector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('div');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div.dataset.index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'2';		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演示第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div.setAttribute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('data-name', '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andy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	// 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演示第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&lt;/script&gt;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&lt;/body&gt;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095206" y="4721748"/>
            <a:ext cx="0" cy="1330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23173" y="3572607"/>
            <a:ext cx="320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设置自定义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属性“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data-index”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，属性值为“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2”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50990" y="3879400"/>
            <a:ext cx="3672408" cy="402078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150990" y="4324444"/>
            <a:ext cx="4536504" cy="39730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2998862" y="4036412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178882" y="5828257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设置自定义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属性“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data-name”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，属性值为“</a:t>
            </a:r>
            <a:r>
              <a:rPr lang="en-US" altLang="zh-CN" sz="20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andy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4646" y="1345994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在浏览器中查看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元素对应的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标签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，结果如下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data-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+mn-lt"/>
              </a:rPr>
              <a:t>*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82944" y="2390110"/>
            <a:ext cx="7759828" cy="55399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&lt;div data-index="2" data-name="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andy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"&gt;&lt;/div&gt;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4646" y="3434226"/>
            <a:ext cx="96047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通过结果可以看出，示例代码中的两种方式都完成了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2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的设置。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982638" y="1917626"/>
            <a:ext cx="10441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element.dataset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属性名”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获取，也可以写成“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element.dataset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['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属性名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']”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，如果属性名包含连字符“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-”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时，需要采用驼峰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命名法。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种方式是通过</a:t>
            </a:r>
            <a:r>
              <a:rPr lang="en-US" altLang="zh-CN" sz="2000" dirty="0" err="1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getAttribute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data-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+mn-lt"/>
              </a:rPr>
              <a:t>*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90548" y="1125538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en-US" altLang="zh-CN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的两种方式如下。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6.7.4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data-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+mn-lt"/>
              </a:rPr>
              <a:t>*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2638" y="981522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下面演示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data-</a:t>
            </a:r>
            <a:r>
              <a:rPr lang="en-US" altLang="zh-CN" sz="2000" dirty="0">
                <a:solidFill>
                  <a:srgbClr val="1369B3"/>
                </a:solidFill>
                <a:latin typeface="Verdana" panose="020B0604030504040204" pitchFamily="34" charset="0"/>
                <a:ea typeface="Verdana" panose="020B0604030504040204" pitchFamily="34" charset="0"/>
                <a:cs typeface="+mn-ea"/>
              </a:rPr>
              <a:t>*</a:t>
            </a:r>
            <a:r>
              <a:rPr lang="en-US" altLang="zh-CN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属性值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两种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示例代码如下</a:t>
            </a:r>
            <a:r>
              <a:rPr lang="zh-CN" altLang="en-US" sz="2000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1369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74726" y="1695709"/>
            <a:ext cx="7776864" cy="454239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body&gt;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&lt;div 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getTime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="20" data-index="2" data-list-name="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andy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"&gt;&lt;/div&gt;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&lt;script&gt;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  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div = 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document.querySelector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('div');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通过第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种方式获取</a:t>
            </a: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  console.log(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div.dataset.index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     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// 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结果为：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  console.log(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div.dataset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['index']);  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// 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结果为：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  console.log(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div.dataset.listName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   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结果为：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andy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  console.log(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div.dataset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['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listName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']);  // 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结果为：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andy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// 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通过第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种方式获取</a:t>
            </a: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  console.log(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div.getAttribute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('data-index'));  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// 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结果为：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  console.log(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div.getAttribute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('data-list-name')); 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结果为：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andy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  &lt;/script&gt;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&lt;/body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&gt;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379322" y="3429794"/>
            <a:ext cx="575185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动手实践：显示和隐藏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密码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的实现方法，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实现</a:t>
            </a:r>
            <a:r>
              <a:rPr lang="zh-CN" altLang="en-US" dirty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隐藏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密码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和</a:t>
            </a:r>
            <a:r>
              <a:rPr lang="zh-CN" altLang="en-US" dirty="0" smtClean="0">
                <a:solidFill>
                  <a:srgbClr val="136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显示密码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功能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43078" y="3669824"/>
            <a:ext cx="405130" cy="405130"/>
            <a:chOff x="8881" y="4685"/>
            <a:chExt cx="638" cy="638"/>
          </a:xfrm>
        </p:grpSpPr>
        <p:sp>
          <p:nvSpPr>
            <p:cNvPr id="15" name="椭圆 14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43690" y="266995"/>
            <a:ext cx="5239548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动手实践：显示和隐藏密码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4986</Words>
  <Application>Microsoft Office PowerPoint</Application>
  <PresentationFormat>自定义</PresentationFormat>
  <Paragraphs>574</Paragraphs>
  <Slides>103</Slides>
  <Notes>62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103</vt:i4>
      </vt:variant>
    </vt:vector>
  </HeadingPairs>
  <TitlesOfParts>
    <vt:vector size="118" baseType="lpstr">
      <vt:lpstr>Source Han Sans K Bold</vt:lpstr>
      <vt:lpstr>思源黑体 CN Medium</vt:lpstr>
      <vt:lpstr>思源黑体 CN Regular</vt:lpstr>
      <vt:lpstr>宋体</vt:lpstr>
      <vt:lpstr>微软雅黑</vt:lpstr>
      <vt:lpstr>字魂105号-简雅黑</vt:lpstr>
      <vt:lpstr>字魂58号-创中黑</vt:lpstr>
      <vt:lpstr>Arial</vt:lpstr>
      <vt:lpstr>Calibri</vt:lpstr>
      <vt:lpstr>Courier New</vt:lpstr>
      <vt:lpstr>Verdana</vt:lpstr>
      <vt:lpstr>Wingdings</vt:lpstr>
      <vt:lpstr>webwppDefTheme</vt:lpstr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hd</cp:lastModifiedBy>
  <cp:revision>3778</cp:revision>
  <dcterms:created xsi:type="dcterms:W3CDTF">2020-11-09T06:56:00Z</dcterms:created>
  <dcterms:modified xsi:type="dcterms:W3CDTF">2022-10-28T06:44:31Z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